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oto Sans CJK KR Light"/>
      <p:regular r:id="rId16"/>
    </p:embeddedFont>
    <p:embeddedFont>
      <p:font typeface="Noto Sans CJK KR Bold"/>
      <p:bold r:id="rId17"/>
    </p:embeddedFont>
    <p:embeddedFont>
      <p:font typeface="Noto Sans CJK KR Regular"/>
      <p:regular r:id="rId18"/>
    </p:embeddedFont>
    <p:embeddedFont>
      <p:font typeface="NanumSquare Bold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093200"/>
            <a:ext cx="166370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5500" y="1689100"/>
            <a:ext cx="680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SSAFY_STUDY_WITH_ME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5500" y="4737100"/>
            <a:ext cx="169164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700" b="false" i="false" u="none" strike="noStrike">
                <a:solidFill>
                  <a:srgbClr val="5D5D5D"/>
                </a:solidFill>
                <a:ea typeface="Noto Sans CJK KR Bold"/>
              </a:rPr>
              <a:t>재귀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04900" y="9207500"/>
            <a:ext cx="37973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시험보느라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고생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많으셨습니다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92800" y="4457700"/>
            <a:ext cx="65151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고생하셨습니다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9017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0932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016000"/>
            <a:ext cx="8763000" cy="2997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1500" y="292100"/>
            <a:ext cx="680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재귀란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무엇인가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5500" y="4394200"/>
            <a:ext cx="12687300" cy="204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true" i="false" u="none" strike="noStrike">
                <a:solidFill>
                  <a:srgbClr val="000000"/>
                </a:solidFill>
                <a:ea typeface="NanumSquare Bold"/>
              </a:rPr>
              <a:t>반복</a:t>
            </a:r>
            <a:r>
              <a:rPr lang="en-US" sz="38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800" b="true" i="false" u="none" strike="noStrike">
                <a:solidFill>
                  <a:srgbClr val="000000"/>
                </a:solidFill>
                <a:ea typeface="NanumSquare Bold"/>
              </a:rPr>
              <a:t>알고리즘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동일한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루프로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단계를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반복해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문제를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해결하는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알고리즘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재귀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(Recursion)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문제를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작은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부분으로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나누고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부분의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문제를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해결한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후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결과를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조합해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전체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문제의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답을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찾는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해결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방법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9017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87500" y="4064000"/>
            <a:ext cx="13449300" cy="5816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71500" y="292100"/>
            <a:ext cx="680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재귀란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무엇인가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5500" y="1460500"/>
            <a:ext cx="15062200" cy="250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true" i="false" u="none" strike="noStrike">
                <a:solidFill>
                  <a:srgbClr val="000000"/>
                </a:solidFill>
                <a:ea typeface="NanumSquare Bold"/>
              </a:rPr>
              <a:t>재귀</a:t>
            </a:r>
            <a:r>
              <a:rPr lang="en-US" sz="38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800" b="true" i="false" u="none" strike="noStrike">
                <a:solidFill>
                  <a:srgbClr val="000000"/>
                </a:solidFill>
                <a:ea typeface="NanumSquare Bold"/>
              </a:rPr>
              <a:t>알고리즘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재귀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알고리즘은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자기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자신을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호출하는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함수나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메서드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사용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재귀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알고리즘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함수는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입력을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변경하고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자신을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호출하며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결과를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전달하는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방식으로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작동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   -&gt;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무한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호출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되지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않도록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재귀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알고리즘을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빠져나가는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FC5230"/>
                </a:solidFill>
                <a:ea typeface="NanumSquare Bold"/>
              </a:rPr>
              <a:t>종료</a:t>
            </a:r>
            <a:r>
              <a:rPr lang="en-US" sz="3000" b="false" i="false" u="none" strike="noStrike">
                <a:solidFill>
                  <a:srgbClr val="FC523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FC5230"/>
                </a:solidFill>
                <a:ea typeface="NanumSquare Bold"/>
              </a:rPr>
              <a:t>조건</a:t>
            </a:r>
            <a:r>
              <a:rPr lang="en-US" sz="3000" b="false" i="false" u="none" strike="noStrike">
                <a:solidFill>
                  <a:srgbClr val="FC5230"/>
                </a:solidFill>
                <a:latin typeface="NanumSquare Bold"/>
              </a:rPr>
              <a:t>(Base Case)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반드시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필요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자기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자신을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호출할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종료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조건에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가까워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져야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9017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0932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49400" y="1511300"/>
            <a:ext cx="10909300" cy="363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54600" y="1244600"/>
            <a:ext cx="8483600" cy="1930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83300" y="5461000"/>
            <a:ext cx="10909300" cy="363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461500" y="5499100"/>
            <a:ext cx="8483600" cy="1930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71500" y="292100"/>
            <a:ext cx="680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재귀란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무엇인가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9017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0932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20000">
            <a:off x="1397000" y="698500"/>
            <a:ext cx="7899400" cy="789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91700" y="4025900"/>
            <a:ext cx="3251200" cy="3911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1500" y="292100"/>
            <a:ext cx="680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재귀란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무엇인가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9017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0932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20000">
            <a:off x="1397000" y="698500"/>
            <a:ext cx="7899400" cy="789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880000">
            <a:off x="10058400" y="3098800"/>
            <a:ext cx="3251200" cy="391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4013200"/>
            <a:ext cx="6096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5003800"/>
            <a:ext cx="901700" cy="93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89300" y="5626100"/>
            <a:ext cx="3556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54500" y="6108700"/>
            <a:ext cx="4572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78400" y="6616700"/>
            <a:ext cx="215900" cy="381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71500" y="292100"/>
            <a:ext cx="680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재귀란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무엇인가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?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로켓이다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~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9017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0932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20000">
            <a:off x="1397000" y="698500"/>
            <a:ext cx="7899400" cy="789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880000">
            <a:off x="10058400" y="3098800"/>
            <a:ext cx="3251200" cy="391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4013200"/>
            <a:ext cx="6096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5003800"/>
            <a:ext cx="901700" cy="93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89300" y="5626100"/>
            <a:ext cx="3556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54500" y="6108700"/>
            <a:ext cx="4572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78400" y="6616700"/>
            <a:ext cx="2159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292100" y="1943100"/>
            <a:ext cx="18338800" cy="6070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71500" y="292100"/>
            <a:ext cx="680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재귀란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무엇인가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?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로켓이다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~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000" y="3416300"/>
            <a:ext cx="17373600" cy="279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200" b="true" i="false" u="none" strike="noStrike">
                <a:solidFill>
                  <a:srgbClr val="000000"/>
                </a:solidFill>
                <a:ea typeface="NanumSquare Bold"/>
              </a:rPr>
              <a:t>재귀의</a:t>
            </a:r>
            <a:r>
              <a:rPr lang="en-US" sz="52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5200" b="true" i="false" u="none" strike="noStrike">
                <a:solidFill>
                  <a:srgbClr val="000000"/>
                </a:solidFill>
                <a:ea typeface="NanumSquare Bold"/>
              </a:rPr>
              <a:t>세</a:t>
            </a:r>
            <a:r>
              <a:rPr lang="en-US" sz="52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5200" b="true" i="false" u="none" strike="noStrike">
                <a:solidFill>
                  <a:srgbClr val="000000"/>
                </a:solidFill>
                <a:ea typeface="NanumSquare Bold"/>
              </a:rPr>
              <a:t>가지</a:t>
            </a:r>
            <a:r>
              <a:rPr lang="en-US" sz="52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5200" b="true" i="false" u="none" strike="noStrike">
                <a:solidFill>
                  <a:srgbClr val="000000"/>
                </a:solidFill>
                <a:ea typeface="NanumSquare Bold"/>
              </a:rPr>
              <a:t>법칙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반드시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highlight>
                  <a:srgbClr val="FC5230"/>
                </a:highlight>
                <a:ea typeface="NanumSquare Bold"/>
              </a:rPr>
              <a:t>종료</a:t>
            </a:r>
            <a:r>
              <a:rPr lang="en-US" sz="4100" b="false" i="false" u="none" strike="noStrike">
                <a:solidFill>
                  <a:srgbClr val="000000"/>
                </a:solidFill>
                <a:highlight>
                  <a:srgbClr val="FC5230"/>
                </a:highlight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highlight>
                  <a:srgbClr val="FC5230"/>
                </a:highlight>
                <a:ea typeface="NanumSquare Bold"/>
              </a:rPr>
              <a:t>조건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이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있어야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한다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반드시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자기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자신의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상태를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변경하면서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종료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조건에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가까워져야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한다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반드시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자기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자신을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재귀적으로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(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다시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돌아와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)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호출해야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anumSquare Bold"/>
              </a:rPr>
              <a:t>한다</a:t>
            </a:r>
            <a:r>
              <a:rPr lang="en-US" sz="4100" b="false" i="false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9017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0932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23600" y="4318000"/>
            <a:ext cx="6172200" cy="4622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1500" y="292100"/>
            <a:ext cx="680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그럼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재귀는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언제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써요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0600" y="1549400"/>
            <a:ext cx="3238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true" i="false" u="none" strike="noStrike">
                <a:solidFill>
                  <a:srgbClr val="000000"/>
                </a:solidFill>
                <a:ea typeface="NanumSquare Bold"/>
              </a:rPr>
              <a:t>재귀를</a:t>
            </a:r>
            <a:r>
              <a:rPr lang="en-US" sz="32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NanumSquare Bold"/>
              </a:rPr>
              <a:t>사용할</a:t>
            </a:r>
            <a:r>
              <a:rPr lang="en-US" sz="3200" b="true" i="false" u="none" strike="noStrike">
                <a:solidFill>
                  <a:srgbClr val="000000"/>
                </a:solidFill>
                <a:latin typeface="NanumSquare Bold"/>
              </a:rPr>
              <a:t>  </a:t>
            </a:r>
            <a:r>
              <a:rPr lang="ko-KR" sz="3200" b="true" i="false" u="none" strike="noStrike">
                <a:solidFill>
                  <a:srgbClr val="000000"/>
                </a:solidFill>
                <a:ea typeface="NanumSquare Bold"/>
              </a:rPr>
              <a:t>때</a:t>
            </a:r>
            <a:r>
              <a:rPr lang="en-US" sz="3200" b="true" i="false" u="none" strike="noStrike">
                <a:solidFill>
                  <a:srgbClr val="000000"/>
                </a:solidFill>
                <a:latin typeface="NanumSquare Bold"/>
              </a:rPr>
              <a:t>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5500" y="2870200"/>
            <a:ext cx="12725400" cy="278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사실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재귀로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해결할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있는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문제는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반복문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(for...)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해결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가능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but,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재귀의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장점은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간결함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하지만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파이썬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내부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스택에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저장하므로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메모리를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소비하고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, 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반복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알고리즘에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비해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디버깅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오류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수정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어려움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/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9017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0932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2413000"/>
            <a:ext cx="9017000" cy="655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85400" y="2362200"/>
            <a:ext cx="9639300" cy="5575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1500" y="292100"/>
            <a:ext cx="680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그럼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재귀는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언제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써요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7400" y="1155700"/>
            <a:ext cx="3238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true" i="false" u="none" strike="noStrike">
                <a:solidFill>
                  <a:srgbClr val="000000"/>
                </a:solidFill>
                <a:ea typeface="NanumSquare Bold"/>
              </a:rPr>
              <a:t>재귀를</a:t>
            </a:r>
            <a:r>
              <a:rPr lang="en-US" sz="32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NanumSquare Bold"/>
              </a:rPr>
              <a:t>사용할</a:t>
            </a:r>
            <a:r>
              <a:rPr lang="en-US" sz="3200" b="true" i="false" u="none" strike="noStrike">
                <a:solidFill>
                  <a:srgbClr val="000000"/>
                </a:solidFill>
                <a:latin typeface="NanumSquare Bold"/>
              </a:rPr>
              <a:t>  </a:t>
            </a:r>
            <a:r>
              <a:rPr lang="ko-KR" sz="3200" b="true" i="false" u="none" strike="noStrike">
                <a:solidFill>
                  <a:srgbClr val="000000"/>
                </a:solidFill>
                <a:ea typeface="NanumSquare Bold"/>
              </a:rPr>
              <a:t>때</a:t>
            </a:r>
            <a:r>
              <a:rPr lang="en-US" sz="3200" b="true" i="false" u="none" strike="noStrike">
                <a:solidFill>
                  <a:srgbClr val="000000"/>
                </a:solidFill>
                <a:latin typeface="NanumSquare Bold"/>
              </a:rPr>
              <a:t>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4700" y="1701800"/>
            <a:ext cx="127254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트리에서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활용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가능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! (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알아만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Square Bold"/>
              </a:rPr>
              <a:t>두자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>!)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anumSquare Bold"/>
              </a:rPr>
              <a:t/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